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gLFpftbQxPD1cD/btKZRi9RQxI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7" name="Google Shape;57;p19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19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19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9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9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9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9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9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9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19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9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9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19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9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9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19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9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19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9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9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19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9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9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9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9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9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19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9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9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9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19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19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9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19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19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9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9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19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9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9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19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9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19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19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9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mbria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 cap="none">
                <a:solidFill>
                  <a:schemeClr val="dk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5" name="Google Shape;115;p19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73" name="Google Shape;173;p28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75" name="Google Shape;175;p28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mbri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9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3" name="Google Shape;183;p2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mbri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0" name="Google Shape;190;p3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6" name="Google Shape;196;p3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2" name="Google Shape;202;p32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3" name="Google Shape;203;p3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32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mbria"/>
              <a:buNone/>
            </a:pPr>
            <a:r>
              <a:rPr b="0" lang="en-GB" sz="80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“</a:t>
            </a:r>
            <a:endParaRPr/>
          </a:p>
        </p:txBody>
      </p:sp>
      <p:sp>
        <p:nvSpPr>
          <p:cNvPr id="207" name="Google Shape;207;p32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mbria"/>
              <a:buNone/>
            </a:pPr>
            <a:r>
              <a:rPr b="0" lang="en-GB" sz="80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3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11" name="Google Shape;211;p3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7" name="Google Shape;217;p34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9" name="Google Shape;219;p34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20" name="Google Shape;220;p34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21" name="Google Shape;221;p34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22" name="Google Shape;222;p34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23" name="Google Shape;223;p34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24" name="Google Shape;224;p34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25" name="Google Shape;225;p3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31" name="Google Shape;231;p3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mbri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44" name="Google Shape;144;p2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51" name="Google Shape;151;p25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2" name="Google Shape;152;p25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53" name="Google Shape;153;p25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4" name="Google Shape;154;p25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55" name="Google Shape;155;p2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 cap="none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1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1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1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1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1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1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1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1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" name="Google Shape;24;p1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5" name="Google Shape;25;p1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1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1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1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1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1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1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1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" name="Google Shape;40;p1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1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1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1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1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1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" name="Google Shape;51;p1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  <a:defRPr b="0" i="0" sz="3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8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53" name="Google Shape;53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54" name="Google Shape;54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55" name="Google Shape;55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Relationship Id="rId4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jpg"/><Relationship Id="rId4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31.png"/><Relationship Id="rId5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2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20.png"/><Relationship Id="rId5" Type="http://schemas.openxmlformats.org/officeDocument/2006/relationships/image" Target="../media/image9.jpg"/><Relationship Id="rId6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mbria"/>
              <a:buNone/>
            </a:pPr>
            <a:r>
              <a:rPr lang="en-GB"/>
              <a:t>PROFESSIONAL TRAINING YEAR</a:t>
            </a:r>
            <a:br>
              <a:rPr lang="en-GB"/>
            </a:br>
            <a:r>
              <a:rPr b="1" i="1" lang="en-GB" sz="3200"/>
              <a:t>OPERATIONAL SUPPORT ENGINEER</a:t>
            </a:r>
            <a:endParaRPr/>
          </a:p>
        </p:txBody>
      </p:sp>
      <p:sp>
        <p:nvSpPr>
          <p:cNvPr id="240" name="Google Shape;240;p1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r>
              <a:rPr lang="en-GB" sz="3200"/>
              <a:t>DAVID ENYI</a:t>
            </a:r>
            <a:endParaRPr/>
          </a:p>
        </p:txBody>
      </p:sp>
      <p:grpSp>
        <p:nvGrpSpPr>
          <p:cNvPr id="241" name="Google Shape;241;p1"/>
          <p:cNvGrpSpPr/>
          <p:nvPr/>
        </p:nvGrpSpPr>
        <p:grpSpPr>
          <a:xfrm>
            <a:off x="8937871" y="5807881"/>
            <a:ext cx="2673350" cy="602971"/>
            <a:chOff x="6402387" y="3843338"/>
            <a:chExt cx="3181351" cy="717550"/>
          </a:xfrm>
        </p:grpSpPr>
        <p:sp>
          <p:nvSpPr>
            <p:cNvPr id="242" name="Google Shape;242;p1"/>
            <p:cNvSpPr/>
            <p:nvPr/>
          </p:nvSpPr>
          <p:spPr>
            <a:xfrm>
              <a:off x="6402387" y="4391025"/>
              <a:ext cx="22225" cy="166688"/>
            </a:xfrm>
            <a:prstGeom prst="rect">
              <a:avLst/>
            </a:pr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6469063" y="4435475"/>
              <a:ext cx="96838" cy="122238"/>
            </a:xfrm>
            <a:custGeom>
              <a:rect b="b" l="l" r="r" t="t"/>
              <a:pathLst>
                <a:path extrusionOk="0" h="102" w="81">
                  <a:moveTo>
                    <a:pt x="64" y="102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4" y="24"/>
                    <a:pt x="58" y="15"/>
                    <a:pt x="42" y="15"/>
                  </a:cubicBezTo>
                  <a:cubicBezTo>
                    <a:pt x="32" y="15"/>
                    <a:pt x="25" y="21"/>
                    <a:pt x="20" y="30"/>
                  </a:cubicBezTo>
                  <a:cubicBezTo>
                    <a:pt x="17" y="38"/>
                    <a:pt x="17" y="48"/>
                    <a:pt x="17" y="56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1" y="6"/>
                    <a:pt x="35" y="0"/>
                    <a:pt x="46" y="0"/>
                  </a:cubicBezTo>
                  <a:cubicBezTo>
                    <a:pt x="69" y="0"/>
                    <a:pt x="81" y="13"/>
                    <a:pt x="81" y="36"/>
                  </a:cubicBezTo>
                  <a:cubicBezTo>
                    <a:pt x="81" y="102"/>
                    <a:pt x="81" y="102"/>
                    <a:pt x="81" y="102"/>
                  </a:cubicBezTo>
                  <a:lnTo>
                    <a:pt x="64" y="102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6605588" y="4435475"/>
              <a:ext cx="96838" cy="122238"/>
            </a:xfrm>
            <a:custGeom>
              <a:rect b="b" l="l" r="r" t="t"/>
              <a:pathLst>
                <a:path extrusionOk="0" h="102" w="81">
                  <a:moveTo>
                    <a:pt x="64" y="102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4" y="24"/>
                    <a:pt x="58" y="15"/>
                    <a:pt x="42" y="15"/>
                  </a:cubicBezTo>
                  <a:cubicBezTo>
                    <a:pt x="33" y="15"/>
                    <a:pt x="25" y="21"/>
                    <a:pt x="21" y="30"/>
                  </a:cubicBezTo>
                  <a:cubicBezTo>
                    <a:pt x="17" y="38"/>
                    <a:pt x="17" y="48"/>
                    <a:pt x="17" y="56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1" y="6"/>
                    <a:pt x="35" y="0"/>
                    <a:pt x="47" y="0"/>
                  </a:cubicBezTo>
                  <a:cubicBezTo>
                    <a:pt x="69" y="0"/>
                    <a:pt x="81" y="13"/>
                    <a:pt x="81" y="36"/>
                  </a:cubicBezTo>
                  <a:cubicBezTo>
                    <a:pt x="81" y="102"/>
                    <a:pt x="81" y="102"/>
                    <a:pt x="81" y="102"/>
                  </a:cubicBezTo>
                  <a:lnTo>
                    <a:pt x="64" y="102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6734175" y="4435475"/>
              <a:ext cx="106363" cy="125413"/>
            </a:xfrm>
            <a:custGeom>
              <a:rect b="b" l="l" r="r" t="t"/>
              <a:pathLst>
                <a:path extrusionOk="0" h="105" w="89">
                  <a:moveTo>
                    <a:pt x="62" y="21"/>
                  </a:moveTo>
                  <a:cubicBezTo>
                    <a:pt x="58" y="17"/>
                    <a:pt x="52" y="14"/>
                    <a:pt x="44" y="14"/>
                  </a:cubicBezTo>
                  <a:cubicBezTo>
                    <a:pt x="36" y="14"/>
                    <a:pt x="31" y="17"/>
                    <a:pt x="26" y="21"/>
                  </a:cubicBezTo>
                  <a:cubicBezTo>
                    <a:pt x="19" y="29"/>
                    <a:pt x="17" y="41"/>
                    <a:pt x="17" y="52"/>
                  </a:cubicBezTo>
                  <a:cubicBezTo>
                    <a:pt x="17" y="64"/>
                    <a:pt x="19" y="76"/>
                    <a:pt x="26" y="83"/>
                  </a:cubicBezTo>
                  <a:cubicBezTo>
                    <a:pt x="31" y="87"/>
                    <a:pt x="36" y="90"/>
                    <a:pt x="44" y="90"/>
                  </a:cubicBezTo>
                  <a:cubicBezTo>
                    <a:pt x="52" y="90"/>
                    <a:pt x="58" y="87"/>
                    <a:pt x="62" y="83"/>
                  </a:cubicBezTo>
                  <a:cubicBezTo>
                    <a:pt x="69" y="76"/>
                    <a:pt x="72" y="64"/>
                    <a:pt x="72" y="52"/>
                  </a:cubicBezTo>
                  <a:cubicBezTo>
                    <a:pt x="72" y="41"/>
                    <a:pt x="69" y="29"/>
                    <a:pt x="62" y="21"/>
                  </a:cubicBezTo>
                  <a:moveTo>
                    <a:pt x="75" y="93"/>
                  </a:moveTo>
                  <a:cubicBezTo>
                    <a:pt x="67" y="100"/>
                    <a:pt x="57" y="105"/>
                    <a:pt x="44" y="105"/>
                  </a:cubicBezTo>
                  <a:cubicBezTo>
                    <a:pt x="32" y="105"/>
                    <a:pt x="21" y="100"/>
                    <a:pt x="14" y="93"/>
                  </a:cubicBezTo>
                  <a:cubicBezTo>
                    <a:pt x="3" y="83"/>
                    <a:pt x="0" y="68"/>
                    <a:pt x="0" y="52"/>
                  </a:cubicBezTo>
                  <a:cubicBezTo>
                    <a:pt x="0" y="36"/>
                    <a:pt x="3" y="22"/>
                    <a:pt x="14" y="11"/>
                  </a:cubicBezTo>
                  <a:cubicBezTo>
                    <a:pt x="21" y="4"/>
                    <a:pt x="32" y="0"/>
                    <a:pt x="44" y="0"/>
                  </a:cubicBezTo>
                  <a:cubicBezTo>
                    <a:pt x="57" y="0"/>
                    <a:pt x="67" y="4"/>
                    <a:pt x="75" y="11"/>
                  </a:cubicBezTo>
                  <a:cubicBezTo>
                    <a:pt x="85" y="22"/>
                    <a:pt x="89" y="36"/>
                    <a:pt x="89" y="52"/>
                  </a:cubicBezTo>
                  <a:cubicBezTo>
                    <a:pt x="89" y="68"/>
                    <a:pt x="85" y="83"/>
                    <a:pt x="75" y="9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6856413" y="4438650"/>
              <a:ext cx="107950" cy="119063"/>
            </a:xfrm>
            <a:custGeom>
              <a:rect b="b" l="l" r="r" t="t"/>
              <a:pathLst>
                <a:path extrusionOk="0" h="75" w="68">
                  <a:moveTo>
                    <a:pt x="41" y="75"/>
                  </a:moveTo>
                  <a:lnTo>
                    <a:pt x="28" y="75"/>
                  </a:lnTo>
                  <a:lnTo>
                    <a:pt x="0" y="0"/>
                  </a:lnTo>
                  <a:lnTo>
                    <a:pt x="13" y="0"/>
                  </a:lnTo>
                  <a:lnTo>
                    <a:pt x="34" y="60"/>
                  </a:lnTo>
                  <a:lnTo>
                    <a:pt x="55" y="0"/>
                  </a:lnTo>
                  <a:lnTo>
                    <a:pt x="68" y="0"/>
                  </a:lnTo>
                  <a:lnTo>
                    <a:pt x="41" y="75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6978650" y="4435475"/>
              <a:ext cx="109538" cy="125413"/>
            </a:xfrm>
            <a:custGeom>
              <a:rect b="b" l="l" r="r" t="t"/>
              <a:pathLst>
                <a:path extrusionOk="0" h="105" w="92">
                  <a:moveTo>
                    <a:pt x="66" y="54"/>
                  </a:moveTo>
                  <a:cubicBezTo>
                    <a:pt x="39" y="56"/>
                    <a:pt x="39" y="56"/>
                    <a:pt x="39" y="56"/>
                  </a:cubicBezTo>
                  <a:cubicBezTo>
                    <a:pt x="29" y="56"/>
                    <a:pt x="17" y="61"/>
                    <a:pt x="17" y="74"/>
                  </a:cubicBezTo>
                  <a:cubicBezTo>
                    <a:pt x="17" y="83"/>
                    <a:pt x="22" y="91"/>
                    <a:pt x="37" y="91"/>
                  </a:cubicBezTo>
                  <a:cubicBezTo>
                    <a:pt x="44" y="91"/>
                    <a:pt x="52" y="88"/>
                    <a:pt x="57" y="83"/>
                  </a:cubicBezTo>
                  <a:cubicBezTo>
                    <a:pt x="63" y="77"/>
                    <a:pt x="66" y="68"/>
                    <a:pt x="66" y="60"/>
                  </a:cubicBezTo>
                  <a:lnTo>
                    <a:pt x="66" y="54"/>
                  </a:lnTo>
                  <a:close/>
                  <a:moveTo>
                    <a:pt x="81" y="104"/>
                  </a:moveTo>
                  <a:cubicBezTo>
                    <a:pt x="72" y="104"/>
                    <a:pt x="67" y="97"/>
                    <a:pt x="67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0" y="99"/>
                    <a:pt x="48" y="105"/>
                    <a:pt x="34" y="105"/>
                  </a:cubicBezTo>
                  <a:cubicBezTo>
                    <a:pt x="11" y="105"/>
                    <a:pt x="0" y="89"/>
                    <a:pt x="0" y="74"/>
                  </a:cubicBezTo>
                  <a:cubicBezTo>
                    <a:pt x="0" y="61"/>
                    <a:pt x="8" y="44"/>
                    <a:pt x="35" y="43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29"/>
                    <a:pt x="65" y="23"/>
                    <a:pt x="60" y="18"/>
                  </a:cubicBezTo>
                  <a:cubicBezTo>
                    <a:pt x="57" y="15"/>
                    <a:pt x="52" y="13"/>
                    <a:pt x="44" y="13"/>
                  </a:cubicBezTo>
                  <a:cubicBezTo>
                    <a:pt x="35" y="13"/>
                    <a:pt x="29" y="16"/>
                    <a:pt x="26" y="19"/>
                  </a:cubicBezTo>
                  <a:cubicBezTo>
                    <a:pt x="23" y="22"/>
                    <a:pt x="21" y="26"/>
                    <a:pt x="21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5" y="22"/>
                    <a:pt x="8" y="16"/>
                    <a:pt x="13" y="10"/>
                  </a:cubicBezTo>
                  <a:cubicBezTo>
                    <a:pt x="20" y="3"/>
                    <a:pt x="32" y="0"/>
                    <a:pt x="44" y="0"/>
                  </a:cubicBezTo>
                  <a:cubicBezTo>
                    <a:pt x="63" y="0"/>
                    <a:pt x="74" y="8"/>
                    <a:pt x="79" y="19"/>
                  </a:cubicBezTo>
                  <a:cubicBezTo>
                    <a:pt x="81" y="23"/>
                    <a:pt x="82" y="29"/>
                    <a:pt x="82" y="34"/>
                  </a:cubicBezTo>
                  <a:cubicBezTo>
                    <a:pt x="82" y="83"/>
                    <a:pt x="82" y="83"/>
                    <a:pt x="82" y="83"/>
                  </a:cubicBezTo>
                  <a:cubicBezTo>
                    <a:pt x="82" y="88"/>
                    <a:pt x="84" y="89"/>
                    <a:pt x="88" y="89"/>
                  </a:cubicBezTo>
                  <a:cubicBezTo>
                    <a:pt x="90" y="89"/>
                    <a:pt x="92" y="89"/>
                    <a:pt x="92" y="89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9" y="103"/>
                    <a:pt x="85" y="104"/>
                    <a:pt x="81" y="104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7100888" y="4403725"/>
              <a:ext cx="79375" cy="155575"/>
            </a:xfrm>
            <a:custGeom>
              <a:rect b="b" l="l" r="r" t="t"/>
              <a:pathLst>
                <a:path extrusionOk="0" h="131" w="67">
                  <a:moveTo>
                    <a:pt x="47" y="131"/>
                  </a:moveTo>
                  <a:cubicBezTo>
                    <a:pt x="26" y="131"/>
                    <a:pt x="20" y="117"/>
                    <a:pt x="20" y="10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11"/>
                    <a:pt x="41" y="115"/>
                    <a:pt x="50" y="115"/>
                  </a:cubicBezTo>
                  <a:cubicBezTo>
                    <a:pt x="57" y="115"/>
                    <a:pt x="67" y="113"/>
                    <a:pt x="67" y="113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3" y="129"/>
                    <a:pt x="57" y="131"/>
                    <a:pt x="47" y="131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7208838" y="4387850"/>
              <a:ext cx="23813" cy="169863"/>
            </a:xfrm>
            <a:custGeom>
              <a:rect b="b" l="l" r="r" t="t"/>
              <a:pathLst>
                <a:path extrusionOk="0" h="107" w="15">
                  <a:moveTo>
                    <a:pt x="0" y="32"/>
                  </a:moveTo>
                  <a:lnTo>
                    <a:pt x="13" y="32"/>
                  </a:lnTo>
                  <a:lnTo>
                    <a:pt x="13" y="107"/>
                  </a:lnTo>
                  <a:lnTo>
                    <a:pt x="0" y="107"/>
                  </a:lnTo>
                  <a:lnTo>
                    <a:pt x="0" y="32"/>
                  </a:lnTo>
                  <a:close/>
                  <a:moveTo>
                    <a:pt x="0" y="0"/>
                  </a:moveTo>
                  <a:lnTo>
                    <a:pt x="15" y="0"/>
                  </a:lnTo>
                  <a:lnTo>
                    <a:pt x="15" y="14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7264400" y="4435475"/>
              <a:ext cx="104775" cy="125413"/>
            </a:xfrm>
            <a:custGeom>
              <a:rect b="b" l="l" r="r" t="t"/>
              <a:pathLst>
                <a:path extrusionOk="0" h="105" w="89">
                  <a:moveTo>
                    <a:pt x="62" y="21"/>
                  </a:moveTo>
                  <a:cubicBezTo>
                    <a:pt x="58" y="17"/>
                    <a:pt x="52" y="14"/>
                    <a:pt x="44" y="14"/>
                  </a:cubicBezTo>
                  <a:cubicBezTo>
                    <a:pt x="37" y="14"/>
                    <a:pt x="31" y="17"/>
                    <a:pt x="26" y="21"/>
                  </a:cubicBezTo>
                  <a:cubicBezTo>
                    <a:pt x="19" y="29"/>
                    <a:pt x="17" y="41"/>
                    <a:pt x="17" y="52"/>
                  </a:cubicBezTo>
                  <a:cubicBezTo>
                    <a:pt x="17" y="64"/>
                    <a:pt x="19" y="76"/>
                    <a:pt x="26" y="83"/>
                  </a:cubicBezTo>
                  <a:cubicBezTo>
                    <a:pt x="31" y="87"/>
                    <a:pt x="37" y="90"/>
                    <a:pt x="44" y="90"/>
                  </a:cubicBezTo>
                  <a:cubicBezTo>
                    <a:pt x="52" y="90"/>
                    <a:pt x="58" y="87"/>
                    <a:pt x="62" y="83"/>
                  </a:cubicBezTo>
                  <a:cubicBezTo>
                    <a:pt x="70" y="76"/>
                    <a:pt x="72" y="64"/>
                    <a:pt x="72" y="52"/>
                  </a:cubicBezTo>
                  <a:cubicBezTo>
                    <a:pt x="72" y="41"/>
                    <a:pt x="70" y="29"/>
                    <a:pt x="62" y="21"/>
                  </a:cubicBezTo>
                  <a:moveTo>
                    <a:pt x="75" y="93"/>
                  </a:moveTo>
                  <a:cubicBezTo>
                    <a:pt x="67" y="100"/>
                    <a:pt x="57" y="105"/>
                    <a:pt x="44" y="105"/>
                  </a:cubicBezTo>
                  <a:cubicBezTo>
                    <a:pt x="32" y="105"/>
                    <a:pt x="22" y="100"/>
                    <a:pt x="14" y="93"/>
                  </a:cubicBezTo>
                  <a:cubicBezTo>
                    <a:pt x="3" y="83"/>
                    <a:pt x="0" y="68"/>
                    <a:pt x="0" y="52"/>
                  </a:cubicBezTo>
                  <a:cubicBezTo>
                    <a:pt x="0" y="36"/>
                    <a:pt x="3" y="22"/>
                    <a:pt x="14" y="11"/>
                  </a:cubicBezTo>
                  <a:cubicBezTo>
                    <a:pt x="22" y="4"/>
                    <a:pt x="32" y="0"/>
                    <a:pt x="44" y="0"/>
                  </a:cubicBezTo>
                  <a:cubicBezTo>
                    <a:pt x="57" y="0"/>
                    <a:pt x="67" y="4"/>
                    <a:pt x="75" y="11"/>
                  </a:cubicBezTo>
                  <a:cubicBezTo>
                    <a:pt x="86" y="22"/>
                    <a:pt x="89" y="36"/>
                    <a:pt x="89" y="52"/>
                  </a:cubicBezTo>
                  <a:cubicBezTo>
                    <a:pt x="89" y="68"/>
                    <a:pt x="86" y="83"/>
                    <a:pt x="75" y="9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404100" y="4435475"/>
              <a:ext cx="96838" cy="122238"/>
            </a:xfrm>
            <a:custGeom>
              <a:rect b="b" l="l" r="r" t="t"/>
              <a:pathLst>
                <a:path extrusionOk="0" h="102" w="81">
                  <a:moveTo>
                    <a:pt x="64" y="102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4" y="24"/>
                    <a:pt x="58" y="15"/>
                    <a:pt x="42" y="15"/>
                  </a:cubicBezTo>
                  <a:cubicBezTo>
                    <a:pt x="32" y="15"/>
                    <a:pt x="24" y="21"/>
                    <a:pt x="20" y="30"/>
                  </a:cubicBezTo>
                  <a:cubicBezTo>
                    <a:pt x="17" y="38"/>
                    <a:pt x="16" y="48"/>
                    <a:pt x="16" y="56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1" y="6"/>
                    <a:pt x="35" y="0"/>
                    <a:pt x="46" y="0"/>
                  </a:cubicBezTo>
                  <a:cubicBezTo>
                    <a:pt x="69" y="0"/>
                    <a:pt x="81" y="13"/>
                    <a:pt x="81" y="36"/>
                  </a:cubicBezTo>
                  <a:cubicBezTo>
                    <a:pt x="81" y="102"/>
                    <a:pt x="81" y="102"/>
                    <a:pt x="81" y="102"/>
                  </a:cubicBezTo>
                  <a:lnTo>
                    <a:pt x="64" y="102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602538" y="4386263"/>
              <a:ext cx="79375" cy="171450"/>
            </a:xfrm>
            <a:custGeom>
              <a:rect b="b" l="l" r="r" t="t"/>
              <a:pathLst>
                <a:path extrusionOk="0" h="144" w="66">
                  <a:moveTo>
                    <a:pt x="49" y="14"/>
                  </a:moveTo>
                  <a:cubicBezTo>
                    <a:pt x="40" y="14"/>
                    <a:pt x="35" y="19"/>
                    <a:pt x="35" y="27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144"/>
                    <a:pt x="35" y="144"/>
                    <a:pt x="35" y="144"/>
                  </a:cubicBezTo>
                  <a:cubicBezTo>
                    <a:pt x="18" y="144"/>
                    <a:pt x="18" y="144"/>
                    <a:pt x="18" y="144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11"/>
                    <a:pt x="30" y="0"/>
                    <a:pt x="47" y="0"/>
                  </a:cubicBezTo>
                  <a:cubicBezTo>
                    <a:pt x="54" y="0"/>
                    <a:pt x="60" y="0"/>
                    <a:pt x="66" y="1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0" y="15"/>
                    <a:pt x="56" y="14"/>
                    <a:pt x="49" y="14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694613" y="4435475"/>
              <a:ext cx="106363" cy="125413"/>
            </a:xfrm>
            <a:custGeom>
              <a:rect b="b" l="l" r="r" t="t"/>
              <a:pathLst>
                <a:path extrusionOk="0" h="105" w="89">
                  <a:moveTo>
                    <a:pt x="63" y="21"/>
                  </a:moveTo>
                  <a:cubicBezTo>
                    <a:pt x="58" y="17"/>
                    <a:pt x="52" y="14"/>
                    <a:pt x="45" y="14"/>
                  </a:cubicBezTo>
                  <a:cubicBezTo>
                    <a:pt x="37" y="14"/>
                    <a:pt x="31" y="17"/>
                    <a:pt x="27" y="21"/>
                  </a:cubicBezTo>
                  <a:cubicBezTo>
                    <a:pt x="19" y="29"/>
                    <a:pt x="17" y="41"/>
                    <a:pt x="17" y="52"/>
                  </a:cubicBezTo>
                  <a:cubicBezTo>
                    <a:pt x="17" y="64"/>
                    <a:pt x="19" y="76"/>
                    <a:pt x="27" y="83"/>
                  </a:cubicBezTo>
                  <a:cubicBezTo>
                    <a:pt x="31" y="87"/>
                    <a:pt x="37" y="90"/>
                    <a:pt x="45" y="90"/>
                  </a:cubicBezTo>
                  <a:cubicBezTo>
                    <a:pt x="52" y="90"/>
                    <a:pt x="58" y="87"/>
                    <a:pt x="63" y="83"/>
                  </a:cubicBezTo>
                  <a:cubicBezTo>
                    <a:pt x="70" y="76"/>
                    <a:pt x="72" y="64"/>
                    <a:pt x="72" y="52"/>
                  </a:cubicBezTo>
                  <a:cubicBezTo>
                    <a:pt x="72" y="41"/>
                    <a:pt x="70" y="29"/>
                    <a:pt x="63" y="21"/>
                  </a:cubicBezTo>
                  <a:moveTo>
                    <a:pt x="75" y="93"/>
                  </a:moveTo>
                  <a:cubicBezTo>
                    <a:pt x="68" y="100"/>
                    <a:pt x="57" y="105"/>
                    <a:pt x="45" y="105"/>
                  </a:cubicBezTo>
                  <a:cubicBezTo>
                    <a:pt x="32" y="105"/>
                    <a:pt x="22" y="100"/>
                    <a:pt x="14" y="93"/>
                  </a:cubicBezTo>
                  <a:cubicBezTo>
                    <a:pt x="3" y="83"/>
                    <a:pt x="0" y="68"/>
                    <a:pt x="0" y="52"/>
                  </a:cubicBezTo>
                  <a:cubicBezTo>
                    <a:pt x="0" y="36"/>
                    <a:pt x="3" y="22"/>
                    <a:pt x="14" y="11"/>
                  </a:cubicBezTo>
                  <a:cubicBezTo>
                    <a:pt x="22" y="4"/>
                    <a:pt x="32" y="0"/>
                    <a:pt x="45" y="0"/>
                  </a:cubicBezTo>
                  <a:cubicBezTo>
                    <a:pt x="57" y="0"/>
                    <a:pt x="68" y="4"/>
                    <a:pt x="75" y="11"/>
                  </a:cubicBezTo>
                  <a:cubicBezTo>
                    <a:pt x="86" y="22"/>
                    <a:pt x="89" y="36"/>
                    <a:pt x="89" y="52"/>
                  </a:cubicBezTo>
                  <a:cubicBezTo>
                    <a:pt x="89" y="68"/>
                    <a:pt x="86" y="83"/>
                    <a:pt x="75" y="9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834313" y="4438650"/>
              <a:ext cx="65088" cy="119063"/>
            </a:xfrm>
            <a:custGeom>
              <a:rect b="b" l="l" r="r" t="t"/>
              <a:pathLst>
                <a:path extrusionOk="0" h="100" w="54">
                  <a:moveTo>
                    <a:pt x="44" y="16"/>
                  </a:moveTo>
                  <a:cubicBezTo>
                    <a:pt x="37" y="16"/>
                    <a:pt x="30" y="19"/>
                    <a:pt x="25" y="24"/>
                  </a:cubicBezTo>
                  <a:cubicBezTo>
                    <a:pt x="17" y="32"/>
                    <a:pt x="16" y="45"/>
                    <a:pt x="16" y="56"/>
                  </a:cubicBezTo>
                  <a:cubicBezTo>
                    <a:pt x="16" y="100"/>
                    <a:pt x="16" y="100"/>
                    <a:pt x="16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1" y="6"/>
                    <a:pt x="33" y="0"/>
                    <a:pt x="46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1" y="16"/>
                    <a:pt x="47" y="16"/>
                    <a:pt x="44" y="16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983538" y="4403725"/>
              <a:ext cx="79375" cy="155575"/>
            </a:xfrm>
            <a:custGeom>
              <a:rect b="b" l="l" r="r" t="t"/>
              <a:pathLst>
                <a:path extrusionOk="0" h="131" w="67">
                  <a:moveTo>
                    <a:pt x="47" y="131"/>
                  </a:moveTo>
                  <a:cubicBezTo>
                    <a:pt x="25" y="131"/>
                    <a:pt x="20" y="117"/>
                    <a:pt x="20" y="10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111"/>
                    <a:pt x="40" y="115"/>
                    <a:pt x="50" y="115"/>
                  </a:cubicBezTo>
                  <a:cubicBezTo>
                    <a:pt x="57" y="115"/>
                    <a:pt x="67" y="113"/>
                    <a:pt x="67" y="113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2" y="129"/>
                    <a:pt x="56" y="131"/>
                    <a:pt x="47" y="131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8091488" y="4387850"/>
              <a:ext cx="96838" cy="169863"/>
            </a:xfrm>
            <a:custGeom>
              <a:rect b="b" l="l" r="r" t="t"/>
              <a:pathLst>
                <a:path extrusionOk="0" h="142" w="81">
                  <a:moveTo>
                    <a:pt x="64" y="142"/>
                  </a:moveTo>
                  <a:cubicBezTo>
                    <a:pt x="64" y="79"/>
                    <a:pt x="64" y="79"/>
                    <a:pt x="64" y="79"/>
                  </a:cubicBezTo>
                  <a:cubicBezTo>
                    <a:pt x="64" y="64"/>
                    <a:pt x="58" y="55"/>
                    <a:pt x="42" y="55"/>
                  </a:cubicBezTo>
                  <a:cubicBezTo>
                    <a:pt x="32" y="55"/>
                    <a:pt x="25" y="61"/>
                    <a:pt x="20" y="70"/>
                  </a:cubicBezTo>
                  <a:cubicBezTo>
                    <a:pt x="17" y="78"/>
                    <a:pt x="17" y="88"/>
                    <a:pt x="17" y="96"/>
                  </a:cubicBezTo>
                  <a:cubicBezTo>
                    <a:pt x="17" y="142"/>
                    <a:pt x="17" y="142"/>
                    <a:pt x="17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23" y="45"/>
                    <a:pt x="35" y="40"/>
                    <a:pt x="46" y="40"/>
                  </a:cubicBezTo>
                  <a:cubicBezTo>
                    <a:pt x="69" y="40"/>
                    <a:pt x="81" y="53"/>
                    <a:pt x="81" y="76"/>
                  </a:cubicBezTo>
                  <a:cubicBezTo>
                    <a:pt x="81" y="142"/>
                    <a:pt x="81" y="142"/>
                    <a:pt x="81" y="142"/>
                  </a:cubicBezTo>
                  <a:lnTo>
                    <a:pt x="64" y="142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8220075" y="4435475"/>
              <a:ext cx="104775" cy="125413"/>
            </a:xfrm>
            <a:custGeom>
              <a:rect b="b" l="l" r="r" t="t"/>
              <a:pathLst>
                <a:path extrusionOk="0" h="105" w="88">
                  <a:moveTo>
                    <a:pt x="65" y="23"/>
                  </a:moveTo>
                  <a:cubicBezTo>
                    <a:pt x="61" y="17"/>
                    <a:pt x="54" y="14"/>
                    <a:pt x="45" y="14"/>
                  </a:cubicBezTo>
                  <a:cubicBezTo>
                    <a:pt x="27" y="14"/>
                    <a:pt x="18" y="29"/>
                    <a:pt x="18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6"/>
                    <a:pt x="69" y="28"/>
                    <a:pt x="65" y="23"/>
                  </a:cubicBezTo>
                  <a:moveTo>
                    <a:pt x="88" y="58"/>
                  </a:moveTo>
                  <a:cubicBezTo>
                    <a:pt x="17" y="58"/>
                    <a:pt x="17" y="58"/>
                    <a:pt x="17" y="58"/>
                  </a:cubicBezTo>
                  <a:cubicBezTo>
                    <a:pt x="17" y="67"/>
                    <a:pt x="21" y="77"/>
                    <a:pt x="27" y="83"/>
                  </a:cubicBezTo>
                  <a:cubicBezTo>
                    <a:pt x="31" y="87"/>
                    <a:pt x="38" y="90"/>
                    <a:pt x="45" y="90"/>
                  </a:cubicBezTo>
                  <a:cubicBezTo>
                    <a:pt x="53" y="90"/>
                    <a:pt x="60" y="88"/>
                    <a:pt x="64" y="84"/>
                  </a:cubicBezTo>
                  <a:cubicBezTo>
                    <a:pt x="67" y="81"/>
                    <a:pt x="68" y="78"/>
                    <a:pt x="70" y="73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5" y="83"/>
                    <a:pt x="79" y="92"/>
                    <a:pt x="71" y="97"/>
                  </a:cubicBezTo>
                  <a:cubicBezTo>
                    <a:pt x="64" y="102"/>
                    <a:pt x="55" y="105"/>
                    <a:pt x="45" y="105"/>
                  </a:cubicBezTo>
                  <a:cubicBezTo>
                    <a:pt x="31" y="105"/>
                    <a:pt x="20" y="99"/>
                    <a:pt x="12" y="90"/>
                  </a:cubicBezTo>
                  <a:cubicBezTo>
                    <a:pt x="4" y="80"/>
                    <a:pt x="0" y="67"/>
                    <a:pt x="0" y="53"/>
                  </a:cubicBezTo>
                  <a:cubicBezTo>
                    <a:pt x="0" y="41"/>
                    <a:pt x="2" y="30"/>
                    <a:pt x="7" y="21"/>
                  </a:cubicBezTo>
                  <a:cubicBezTo>
                    <a:pt x="14" y="9"/>
                    <a:pt x="28" y="0"/>
                    <a:pt x="45" y="0"/>
                  </a:cubicBezTo>
                  <a:cubicBezTo>
                    <a:pt x="58" y="0"/>
                    <a:pt x="68" y="5"/>
                    <a:pt x="76" y="13"/>
                  </a:cubicBezTo>
                  <a:cubicBezTo>
                    <a:pt x="84" y="21"/>
                    <a:pt x="88" y="34"/>
                    <a:pt x="88" y="48"/>
                  </a:cubicBezTo>
                  <a:lnTo>
                    <a:pt x="88" y="58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8437563" y="4391025"/>
              <a:ext cx="122238" cy="166688"/>
            </a:xfrm>
            <a:custGeom>
              <a:rect b="b" l="l" r="r" t="t"/>
              <a:pathLst>
                <a:path extrusionOk="0" h="140" w="103">
                  <a:moveTo>
                    <a:pt x="55" y="16"/>
                  </a:moveTo>
                  <a:cubicBezTo>
                    <a:pt x="18" y="16"/>
                    <a:pt x="18" y="16"/>
                    <a:pt x="18" y="16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72" y="66"/>
                    <a:pt x="84" y="59"/>
                    <a:pt x="84" y="41"/>
                  </a:cubicBezTo>
                  <a:cubicBezTo>
                    <a:pt x="84" y="23"/>
                    <a:pt x="72" y="16"/>
                    <a:pt x="55" y="16"/>
                  </a:cubicBezTo>
                  <a:moveTo>
                    <a:pt x="83" y="140"/>
                  </a:moveTo>
                  <a:cubicBezTo>
                    <a:pt x="57" y="82"/>
                    <a:pt x="57" y="82"/>
                    <a:pt x="57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72" y="0"/>
                    <a:pt x="83" y="5"/>
                    <a:pt x="91" y="13"/>
                  </a:cubicBezTo>
                  <a:cubicBezTo>
                    <a:pt x="98" y="20"/>
                    <a:pt x="102" y="29"/>
                    <a:pt x="102" y="41"/>
                  </a:cubicBezTo>
                  <a:cubicBezTo>
                    <a:pt x="102" y="53"/>
                    <a:pt x="98" y="62"/>
                    <a:pt x="91" y="69"/>
                  </a:cubicBezTo>
                  <a:cubicBezTo>
                    <a:pt x="87" y="73"/>
                    <a:pt x="81" y="76"/>
                    <a:pt x="74" y="79"/>
                  </a:cubicBezTo>
                  <a:cubicBezTo>
                    <a:pt x="103" y="140"/>
                    <a:pt x="103" y="140"/>
                    <a:pt x="103" y="140"/>
                  </a:cubicBezTo>
                  <a:lnTo>
                    <a:pt x="83" y="140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8582025" y="4435475"/>
              <a:ext cx="104775" cy="125413"/>
            </a:xfrm>
            <a:custGeom>
              <a:rect b="b" l="l" r="r" t="t"/>
              <a:pathLst>
                <a:path extrusionOk="0" h="105" w="88">
                  <a:moveTo>
                    <a:pt x="65" y="23"/>
                  </a:moveTo>
                  <a:cubicBezTo>
                    <a:pt x="61" y="17"/>
                    <a:pt x="54" y="14"/>
                    <a:pt x="45" y="14"/>
                  </a:cubicBezTo>
                  <a:cubicBezTo>
                    <a:pt x="27" y="14"/>
                    <a:pt x="18" y="29"/>
                    <a:pt x="18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6"/>
                    <a:pt x="69" y="28"/>
                    <a:pt x="65" y="23"/>
                  </a:cubicBezTo>
                  <a:moveTo>
                    <a:pt x="88" y="58"/>
                  </a:moveTo>
                  <a:cubicBezTo>
                    <a:pt x="17" y="58"/>
                    <a:pt x="17" y="58"/>
                    <a:pt x="17" y="58"/>
                  </a:cubicBezTo>
                  <a:cubicBezTo>
                    <a:pt x="17" y="67"/>
                    <a:pt x="21" y="77"/>
                    <a:pt x="27" y="83"/>
                  </a:cubicBezTo>
                  <a:cubicBezTo>
                    <a:pt x="31" y="87"/>
                    <a:pt x="38" y="90"/>
                    <a:pt x="45" y="90"/>
                  </a:cubicBezTo>
                  <a:cubicBezTo>
                    <a:pt x="53" y="90"/>
                    <a:pt x="60" y="88"/>
                    <a:pt x="64" y="84"/>
                  </a:cubicBezTo>
                  <a:cubicBezTo>
                    <a:pt x="67" y="81"/>
                    <a:pt x="68" y="78"/>
                    <a:pt x="70" y="73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5" y="83"/>
                    <a:pt x="79" y="92"/>
                    <a:pt x="71" y="97"/>
                  </a:cubicBezTo>
                  <a:cubicBezTo>
                    <a:pt x="64" y="102"/>
                    <a:pt x="55" y="105"/>
                    <a:pt x="45" y="105"/>
                  </a:cubicBezTo>
                  <a:cubicBezTo>
                    <a:pt x="31" y="105"/>
                    <a:pt x="20" y="99"/>
                    <a:pt x="12" y="90"/>
                  </a:cubicBezTo>
                  <a:cubicBezTo>
                    <a:pt x="4" y="80"/>
                    <a:pt x="0" y="67"/>
                    <a:pt x="0" y="53"/>
                  </a:cubicBezTo>
                  <a:cubicBezTo>
                    <a:pt x="0" y="41"/>
                    <a:pt x="2" y="30"/>
                    <a:pt x="7" y="21"/>
                  </a:cubicBezTo>
                  <a:cubicBezTo>
                    <a:pt x="14" y="9"/>
                    <a:pt x="28" y="0"/>
                    <a:pt x="45" y="0"/>
                  </a:cubicBezTo>
                  <a:cubicBezTo>
                    <a:pt x="58" y="0"/>
                    <a:pt x="68" y="5"/>
                    <a:pt x="75" y="13"/>
                  </a:cubicBezTo>
                  <a:cubicBezTo>
                    <a:pt x="84" y="21"/>
                    <a:pt x="88" y="34"/>
                    <a:pt x="88" y="48"/>
                  </a:cubicBezTo>
                  <a:lnTo>
                    <a:pt x="88" y="58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8709025" y="4435475"/>
              <a:ext cx="111125" cy="125413"/>
            </a:xfrm>
            <a:custGeom>
              <a:rect b="b" l="l" r="r" t="t"/>
              <a:pathLst>
                <a:path extrusionOk="0" h="105" w="93">
                  <a:moveTo>
                    <a:pt x="66" y="54"/>
                  </a:moveTo>
                  <a:cubicBezTo>
                    <a:pt x="39" y="56"/>
                    <a:pt x="39" y="56"/>
                    <a:pt x="39" y="56"/>
                  </a:cubicBezTo>
                  <a:cubicBezTo>
                    <a:pt x="29" y="56"/>
                    <a:pt x="18" y="61"/>
                    <a:pt x="18" y="74"/>
                  </a:cubicBezTo>
                  <a:cubicBezTo>
                    <a:pt x="18" y="83"/>
                    <a:pt x="23" y="91"/>
                    <a:pt x="37" y="91"/>
                  </a:cubicBezTo>
                  <a:cubicBezTo>
                    <a:pt x="45" y="91"/>
                    <a:pt x="53" y="88"/>
                    <a:pt x="58" y="83"/>
                  </a:cubicBezTo>
                  <a:cubicBezTo>
                    <a:pt x="64" y="77"/>
                    <a:pt x="66" y="68"/>
                    <a:pt x="66" y="60"/>
                  </a:cubicBezTo>
                  <a:lnTo>
                    <a:pt x="66" y="54"/>
                  </a:lnTo>
                  <a:close/>
                  <a:moveTo>
                    <a:pt x="82" y="104"/>
                  </a:moveTo>
                  <a:cubicBezTo>
                    <a:pt x="73" y="104"/>
                    <a:pt x="67" y="97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1" y="99"/>
                    <a:pt x="49" y="105"/>
                    <a:pt x="35" y="105"/>
                  </a:cubicBezTo>
                  <a:cubicBezTo>
                    <a:pt x="12" y="105"/>
                    <a:pt x="0" y="89"/>
                    <a:pt x="0" y="74"/>
                  </a:cubicBezTo>
                  <a:cubicBezTo>
                    <a:pt x="0" y="61"/>
                    <a:pt x="9" y="44"/>
                    <a:pt x="36" y="43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29"/>
                    <a:pt x="66" y="23"/>
                    <a:pt x="61" y="18"/>
                  </a:cubicBezTo>
                  <a:cubicBezTo>
                    <a:pt x="58" y="15"/>
                    <a:pt x="53" y="13"/>
                    <a:pt x="45" y="13"/>
                  </a:cubicBezTo>
                  <a:cubicBezTo>
                    <a:pt x="36" y="13"/>
                    <a:pt x="30" y="16"/>
                    <a:pt x="27" y="19"/>
                  </a:cubicBezTo>
                  <a:cubicBezTo>
                    <a:pt x="23" y="22"/>
                    <a:pt x="22" y="26"/>
                    <a:pt x="22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22"/>
                    <a:pt x="9" y="16"/>
                    <a:pt x="14" y="10"/>
                  </a:cubicBezTo>
                  <a:cubicBezTo>
                    <a:pt x="21" y="3"/>
                    <a:pt x="33" y="0"/>
                    <a:pt x="45" y="0"/>
                  </a:cubicBezTo>
                  <a:cubicBezTo>
                    <a:pt x="64" y="0"/>
                    <a:pt x="75" y="8"/>
                    <a:pt x="80" y="19"/>
                  </a:cubicBezTo>
                  <a:cubicBezTo>
                    <a:pt x="82" y="23"/>
                    <a:pt x="83" y="29"/>
                    <a:pt x="83" y="34"/>
                  </a:cubicBezTo>
                  <a:cubicBezTo>
                    <a:pt x="83" y="83"/>
                    <a:pt x="83" y="83"/>
                    <a:pt x="83" y="83"/>
                  </a:cubicBezTo>
                  <a:cubicBezTo>
                    <a:pt x="83" y="88"/>
                    <a:pt x="85" y="89"/>
                    <a:pt x="89" y="89"/>
                  </a:cubicBezTo>
                  <a:cubicBezTo>
                    <a:pt x="90" y="89"/>
                    <a:pt x="93" y="89"/>
                    <a:pt x="93" y="89"/>
                  </a:cubicBezTo>
                  <a:cubicBezTo>
                    <a:pt x="93" y="101"/>
                    <a:pt x="93" y="101"/>
                    <a:pt x="93" y="101"/>
                  </a:cubicBezTo>
                  <a:cubicBezTo>
                    <a:pt x="89" y="103"/>
                    <a:pt x="86" y="104"/>
                    <a:pt x="82" y="104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8850313" y="4387850"/>
              <a:ext cx="38100" cy="169863"/>
            </a:xfrm>
            <a:custGeom>
              <a:rect b="b" l="l" r="r" t="t"/>
              <a:pathLst>
                <a:path extrusionOk="0" h="143" w="32">
                  <a:moveTo>
                    <a:pt x="21" y="143"/>
                  </a:moveTo>
                  <a:cubicBezTo>
                    <a:pt x="6" y="143"/>
                    <a:pt x="0" y="135"/>
                    <a:pt x="0" y="1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6" y="125"/>
                    <a:pt x="19" y="128"/>
                    <a:pt x="25" y="128"/>
                  </a:cubicBezTo>
                  <a:cubicBezTo>
                    <a:pt x="31" y="128"/>
                    <a:pt x="32" y="128"/>
                    <a:pt x="32" y="128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2" y="142"/>
                    <a:pt x="29" y="143"/>
                    <a:pt x="21" y="14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8982075" y="4391025"/>
              <a:ext cx="187325" cy="166688"/>
            </a:xfrm>
            <a:custGeom>
              <a:rect b="b" l="l" r="r" t="t"/>
              <a:pathLst>
                <a:path extrusionOk="0" h="105" w="118">
                  <a:moveTo>
                    <a:pt x="97" y="105"/>
                  </a:moveTo>
                  <a:lnTo>
                    <a:pt x="83" y="105"/>
                  </a:lnTo>
                  <a:lnTo>
                    <a:pt x="59" y="20"/>
                  </a:lnTo>
                  <a:lnTo>
                    <a:pt x="35" y="105"/>
                  </a:lnTo>
                  <a:lnTo>
                    <a:pt x="21" y="105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85"/>
                  </a:lnTo>
                  <a:lnTo>
                    <a:pt x="53" y="1"/>
                  </a:lnTo>
                  <a:lnTo>
                    <a:pt x="65" y="1"/>
                  </a:lnTo>
                  <a:lnTo>
                    <a:pt x="90" y="85"/>
                  </a:lnTo>
                  <a:lnTo>
                    <a:pt x="106" y="0"/>
                  </a:lnTo>
                  <a:lnTo>
                    <a:pt x="118" y="0"/>
                  </a:lnTo>
                  <a:lnTo>
                    <a:pt x="97" y="105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9190038" y="4435475"/>
              <a:ext cx="106363" cy="125413"/>
            </a:xfrm>
            <a:custGeom>
              <a:rect b="b" l="l" r="r" t="t"/>
              <a:pathLst>
                <a:path extrusionOk="0" h="105" w="89">
                  <a:moveTo>
                    <a:pt x="62" y="21"/>
                  </a:moveTo>
                  <a:cubicBezTo>
                    <a:pt x="58" y="17"/>
                    <a:pt x="52" y="14"/>
                    <a:pt x="44" y="14"/>
                  </a:cubicBezTo>
                  <a:cubicBezTo>
                    <a:pt x="36" y="14"/>
                    <a:pt x="30" y="17"/>
                    <a:pt x="26" y="21"/>
                  </a:cubicBezTo>
                  <a:cubicBezTo>
                    <a:pt x="19" y="29"/>
                    <a:pt x="17" y="41"/>
                    <a:pt x="17" y="52"/>
                  </a:cubicBezTo>
                  <a:cubicBezTo>
                    <a:pt x="17" y="64"/>
                    <a:pt x="19" y="76"/>
                    <a:pt x="26" y="83"/>
                  </a:cubicBezTo>
                  <a:cubicBezTo>
                    <a:pt x="30" y="87"/>
                    <a:pt x="36" y="90"/>
                    <a:pt x="44" y="90"/>
                  </a:cubicBezTo>
                  <a:cubicBezTo>
                    <a:pt x="52" y="90"/>
                    <a:pt x="58" y="87"/>
                    <a:pt x="62" y="83"/>
                  </a:cubicBezTo>
                  <a:cubicBezTo>
                    <a:pt x="69" y="76"/>
                    <a:pt x="71" y="64"/>
                    <a:pt x="71" y="52"/>
                  </a:cubicBezTo>
                  <a:cubicBezTo>
                    <a:pt x="71" y="41"/>
                    <a:pt x="69" y="29"/>
                    <a:pt x="62" y="21"/>
                  </a:cubicBezTo>
                  <a:moveTo>
                    <a:pt x="74" y="93"/>
                  </a:moveTo>
                  <a:cubicBezTo>
                    <a:pt x="67" y="100"/>
                    <a:pt x="57" y="105"/>
                    <a:pt x="44" y="105"/>
                  </a:cubicBezTo>
                  <a:cubicBezTo>
                    <a:pt x="31" y="105"/>
                    <a:pt x="21" y="100"/>
                    <a:pt x="14" y="93"/>
                  </a:cubicBezTo>
                  <a:cubicBezTo>
                    <a:pt x="3" y="83"/>
                    <a:pt x="0" y="68"/>
                    <a:pt x="0" y="52"/>
                  </a:cubicBezTo>
                  <a:cubicBezTo>
                    <a:pt x="0" y="36"/>
                    <a:pt x="3" y="22"/>
                    <a:pt x="14" y="11"/>
                  </a:cubicBezTo>
                  <a:cubicBezTo>
                    <a:pt x="21" y="4"/>
                    <a:pt x="31" y="0"/>
                    <a:pt x="44" y="0"/>
                  </a:cubicBezTo>
                  <a:cubicBezTo>
                    <a:pt x="57" y="0"/>
                    <a:pt x="67" y="4"/>
                    <a:pt x="74" y="11"/>
                  </a:cubicBezTo>
                  <a:cubicBezTo>
                    <a:pt x="85" y="22"/>
                    <a:pt x="89" y="36"/>
                    <a:pt x="89" y="52"/>
                  </a:cubicBezTo>
                  <a:cubicBezTo>
                    <a:pt x="89" y="68"/>
                    <a:pt x="85" y="83"/>
                    <a:pt x="74" y="9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9329738" y="4438650"/>
              <a:ext cx="63500" cy="119063"/>
            </a:xfrm>
            <a:custGeom>
              <a:rect b="b" l="l" r="r" t="t"/>
              <a:pathLst>
                <a:path extrusionOk="0" h="100" w="54">
                  <a:moveTo>
                    <a:pt x="45" y="16"/>
                  </a:moveTo>
                  <a:cubicBezTo>
                    <a:pt x="37" y="16"/>
                    <a:pt x="30" y="19"/>
                    <a:pt x="26" y="24"/>
                  </a:cubicBezTo>
                  <a:cubicBezTo>
                    <a:pt x="18" y="32"/>
                    <a:pt x="17" y="45"/>
                    <a:pt x="17" y="56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2" y="6"/>
                    <a:pt x="34" y="0"/>
                    <a:pt x="46" y="0"/>
                  </a:cubicBezTo>
                  <a:cubicBezTo>
                    <a:pt x="49" y="0"/>
                    <a:pt x="52" y="0"/>
                    <a:pt x="54" y="0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1" y="16"/>
                    <a:pt x="48" y="16"/>
                    <a:pt x="45" y="16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9418638" y="4387850"/>
              <a:ext cx="39688" cy="169863"/>
            </a:xfrm>
            <a:custGeom>
              <a:rect b="b" l="l" r="r" t="t"/>
              <a:pathLst>
                <a:path extrusionOk="0" h="143" w="33">
                  <a:moveTo>
                    <a:pt x="21" y="143"/>
                  </a:moveTo>
                  <a:cubicBezTo>
                    <a:pt x="7" y="143"/>
                    <a:pt x="0" y="135"/>
                    <a:pt x="0" y="1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7" y="125"/>
                    <a:pt x="19" y="128"/>
                    <a:pt x="26" y="128"/>
                  </a:cubicBezTo>
                  <a:cubicBezTo>
                    <a:pt x="32" y="128"/>
                    <a:pt x="33" y="128"/>
                    <a:pt x="33" y="128"/>
                  </a:cubicBezTo>
                  <a:cubicBezTo>
                    <a:pt x="33" y="142"/>
                    <a:pt x="33" y="142"/>
                    <a:pt x="33" y="142"/>
                  </a:cubicBezTo>
                  <a:cubicBezTo>
                    <a:pt x="33" y="142"/>
                    <a:pt x="29" y="143"/>
                    <a:pt x="21" y="143"/>
                  </a:cubicBezTo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9477375" y="4387850"/>
              <a:ext cx="106363" cy="173038"/>
            </a:xfrm>
            <a:custGeom>
              <a:rect b="b" l="l" r="r" t="t"/>
              <a:pathLst>
                <a:path extrusionOk="0" h="145" w="89">
                  <a:moveTo>
                    <a:pt x="62" y="60"/>
                  </a:moveTo>
                  <a:cubicBezTo>
                    <a:pt x="58" y="57"/>
                    <a:pt x="53" y="54"/>
                    <a:pt x="46" y="54"/>
                  </a:cubicBezTo>
                  <a:cubicBezTo>
                    <a:pt x="23" y="54"/>
                    <a:pt x="17" y="74"/>
                    <a:pt x="17" y="92"/>
                  </a:cubicBezTo>
                  <a:cubicBezTo>
                    <a:pt x="17" y="111"/>
                    <a:pt x="23" y="131"/>
                    <a:pt x="46" y="131"/>
                  </a:cubicBezTo>
                  <a:cubicBezTo>
                    <a:pt x="53" y="131"/>
                    <a:pt x="58" y="128"/>
                    <a:pt x="62" y="124"/>
                  </a:cubicBezTo>
                  <a:cubicBezTo>
                    <a:pt x="70" y="117"/>
                    <a:pt x="73" y="105"/>
                    <a:pt x="73" y="92"/>
                  </a:cubicBezTo>
                  <a:cubicBezTo>
                    <a:pt x="73" y="80"/>
                    <a:pt x="70" y="68"/>
                    <a:pt x="62" y="60"/>
                  </a:cubicBezTo>
                  <a:moveTo>
                    <a:pt x="74" y="142"/>
                  </a:moveTo>
                  <a:cubicBezTo>
                    <a:pt x="73" y="129"/>
                    <a:pt x="73" y="129"/>
                    <a:pt x="73" y="129"/>
                  </a:cubicBezTo>
                  <a:cubicBezTo>
                    <a:pt x="67" y="139"/>
                    <a:pt x="54" y="145"/>
                    <a:pt x="43" y="145"/>
                  </a:cubicBezTo>
                  <a:cubicBezTo>
                    <a:pt x="31" y="145"/>
                    <a:pt x="21" y="141"/>
                    <a:pt x="15" y="134"/>
                  </a:cubicBezTo>
                  <a:cubicBezTo>
                    <a:pt x="5" y="124"/>
                    <a:pt x="0" y="109"/>
                    <a:pt x="0" y="92"/>
                  </a:cubicBezTo>
                  <a:cubicBezTo>
                    <a:pt x="0" y="75"/>
                    <a:pt x="5" y="59"/>
                    <a:pt x="15" y="50"/>
                  </a:cubicBezTo>
                  <a:cubicBezTo>
                    <a:pt x="22" y="44"/>
                    <a:pt x="31" y="40"/>
                    <a:pt x="43" y="40"/>
                  </a:cubicBezTo>
                  <a:cubicBezTo>
                    <a:pt x="54" y="40"/>
                    <a:pt x="67" y="45"/>
                    <a:pt x="72" y="54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42"/>
                    <a:pt x="89" y="142"/>
                    <a:pt x="89" y="142"/>
                  </a:cubicBezTo>
                  <a:lnTo>
                    <a:pt x="74" y="142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600825" y="3843338"/>
              <a:ext cx="2786063" cy="303213"/>
            </a:xfrm>
            <a:custGeom>
              <a:rect b="b" l="l" r="r" t="t"/>
              <a:pathLst>
                <a:path extrusionOk="0" h="255" w="2342">
                  <a:moveTo>
                    <a:pt x="1517" y="61"/>
                  </a:moveTo>
                  <a:cubicBezTo>
                    <a:pt x="1577" y="61"/>
                    <a:pt x="1613" y="70"/>
                    <a:pt x="1613" y="95"/>
                  </a:cubicBezTo>
                  <a:cubicBezTo>
                    <a:pt x="1613" y="120"/>
                    <a:pt x="1577" y="128"/>
                    <a:pt x="1517" y="128"/>
                  </a:cubicBezTo>
                  <a:cubicBezTo>
                    <a:pt x="1442" y="128"/>
                    <a:pt x="1442" y="128"/>
                    <a:pt x="1442" y="128"/>
                  </a:cubicBezTo>
                  <a:cubicBezTo>
                    <a:pt x="1443" y="61"/>
                    <a:pt x="1443" y="61"/>
                    <a:pt x="1443" y="61"/>
                  </a:cubicBezTo>
                  <a:lnTo>
                    <a:pt x="1517" y="61"/>
                  </a:lnTo>
                  <a:close/>
                  <a:moveTo>
                    <a:pt x="2235" y="251"/>
                  </a:moveTo>
                  <a:cubicBezTo>
                    <a:pt x="2342" y="251"/>
                    <a:pt x="2342" y="251"/>
                    <a:pt x="2342" y="251"/>
                  </a:cubicBezTo>
                  <a:cubicBezTo>
                    <a:pt x="2342" y="4"/>
                    <a:pt x="2342" y="4"/>
                    <a:pt x="2342" y="4"/>
                  </a:cubicBezTo>
                  <a:cubicBezTo>
                    <a:pt x="2235" y="4"/>
                    <a:pt x="2235" y="4"/>
                    <a:pt x="2235" y="4"/>
                  </a:cubicBezTo>
                  <a:lnTo>
                    <a:pt x="2235" y="251"/>
                  </a:lnTo>
                  <a:close/>
                  <a:moveTo>
                    <a:pt x="135" y="64"/>
                  </a:moveTo>
                  <a:cubicBezTo>
                    <a:pt x="253" y="64"/>
                    <a:pt x="345" y="78"/>
                    <a:pt x="345" y="127"/>
                  </a:cubicBezTo>
                  <a:cubicBezTo>
                    <a:pt x="345" y="176"/>
                    <a:pt x="253" y="191"/>
                    <a:pt x="135" y="191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102" y="64"/>
                    <a:pt x="102" y="64"/>
                    <a:pt x="102" y="64"/>
                  </a:cubicBezTo>
                  <a:lnTo>
                    <a:pt x="135" y="64"/>
                  </a:lnTo>
                  <a:close/>
                  <a:moveTo>
                    <a:pt x="1079" y="4"/>
                  </a:moveTo>
                  <a:cubicBezTo>
                    <a:pt x="977" y="4"/>
                    <a:pt x="977" y="4"/>
                    <a:pt x="977" y="4"/>
                  </a:cubicBezTo>
                  <a:cubicBezTo>
                    <a:pt x="977" y="251"/>
                    <a:pt x="977" y="251"/>
                    <a:pt x="977" y="251"/>
                  </a:cubicBezTo>
                  <a:cubicBezTo>
                    <a:pt x="1291" y="251"/>
                    <a:pt x="1291" y="251"/>
                    <a:pt x="1291" y="251"/>
                  </a:cubicBezTo>
                  <a:cubicBezTo>
                    <a:pt x="1291" y="193"/>
                    <a:pt x="1291" y="193"/>
                    <a:pt x="1291" y="193"/>
                  </a:cubicBezTo>
                  <a:cubicBezTo>
                    <a:pt x="1079" y="193"/>
                    <a:pt x="1079" y="193"/>
                    <a:pt x="1079" y="193"/>
                  </a:cubicBezTo>
                  <a:lnTo>
                    <a:pt x="1079" y="4"/>
                  </a:lnTo>
                  <a:close/>
                  <a:moveTo>
                    <a:pt x="2067" y="251"/>
                  </a:moveTo>
                  <a:cubicBezTo>
                    <a:pt x="2169" y="251"/>
                    <a:pt x="2169" y="251"/>
                    <a:pt x="2169" y="251"/>
                  </a:cubicBezTo>
                  <a:cubicBezTo>
                    <a:pt x="2169" y="4"/>
                    <a:pt x="2169" y="4"/>
                    <a:pt x="2169" y="4"/>
                  </a:cubicBezTo>
                  <a:cubicBezTo>
                    <a:pt x="2067" y="4"/>
                    <a:pt x="2067" y="4"/>
                    <a:pt x="2067" y="4"/>
                  </a:cubicBezTo>
                  <a:cubicBezTo>
                    <a:pt x="2067" y="98"/>
                    <a:pt x="2067" y="98"/>
                    <a:pt x="2067" y="98"/>
                  </a:cubicBezTo>
                  <a:cubicBezTo>
                    <a:pt x="1868" y="98"/>
                    <a:pt x="1868" y="98"/>
                    <a:pt x="1868" y="98"/>
                  </a:cubicBezTo>
                  <a:cubicBezTo>
                    <a:pt x="1868" y="4"/>
                    <a:pt x="1868" y="4"/>
                    <a:pt x="1868" y="4"/>
                  </a:cubicBezTo>
                  <a:cubicBezTo>
                    <a:pt x="1766" y="4"/>
                    <a:pt x="1766" y="4"/>
                    <a:pt x="1766" y="4"/>
                  </a:cubicBezTo>
                  <a:cubicBezTo>
                    <a:pt x="1766" y="251"/>
                    <a:pt x="1766" y="251"/>
                    <a:pt x="1766" y="251"/>
                  </a:cubicBezTo>
                  <a:cubicBezTo>
                    <a:pt x="1868" y="251"/>
                    <a:pt x="1868" y="251"/>
                    <a:pt x="1868" y="251"/>
                  </a:cubicBezTo>
                  <a:cubicBezTo>
                    <a:pt x="1868" y="157"/>
                    <a:pt x="1868" y="157"/>
                    <a:pt x="1868" y="157"/>
                  </a:cubicBezTo>
                  <a:cubicBezTo>
                    <a:pt x="2067" y="157"/>
                    <a:pt x="2067" y="157"/>
                    <a:pt x="2067" y="157"/>
                  </a:cubicBezTo>
                  <a:lnTo>
                    <a:pt x="2067" y="251"/>
                  </a:lnTo>
                  <a:close/>
                  <a:moveTo>
                    <a:pt x="912" y="13"/>
                  </a:moveTo>
                  <a:cubicBezTo>
                    <a:pt x="872" y="4"/>
                    <a:pt x="825" y="0"/>
                    <a:pt x="773" y="0"/>
                  </a:cubicBezTo>
                  <a:cubicBezTo>
                    <a:pt x="626" y="0"/>
                    <a:pt x="491" y="35"/>
                    <a:pt x="491" y="127"/>
                  </a:cubicBezTo>
                  <a:cubicBezTo>
                    <a:pt x="491" y="219"/>
                    <a:pt x="626" y="255"/>
                    <a:pt x="773" y="255"/>
                  </a:cubicBezTo>
                  <a:cubicBezTo>
                    <a:pt x="825" y="255"/>
                    <a:pt x="872" y="250"/>
                    <a:pt x="912" y="241"/>
                  </a:cubicBezTo>
                  <a:cubicBezTo>
                    <a:pt x="912" y="241"/>
                    <a:pt x="901" y="186"/>
                    <a:pt x="901" y="186"/>
                  </a:cubicBezTo>
                  <a:cubicBezTo>
                    <a:pt x="869" y="192"/>
                    <a:pt x="817" y="197"/>
                    <a:pt x="773" y="197"/>
                  </a:cubicBezTo>
                  <a:cubicBezTo>
                    <a:pt x="693" y="197"/>
                    <a:pt x="628" y="187"/>
                    <a:pt x="605" y="156"/>
                  </a:cubicBezTo>
                  <a:cubicBezTo>
                    <a:pt x="813" y="156"/>
                    <a:pt x="813" y="156"/>
                    <a:pt x="813" y="156"/>
                  </a:cubicBezTo>
                  <a:cubicBezTo>
                    <a:pt x="813" y="99"/>
                    <a:pt x="813" y="99"/>
                    <a:pt x="813" y="99"/>
                  </a:cubicBezTo>
                  <a:cubicBezTo>
                    <a:pt x="605" y="99"/>
                    <a:pt x="605" y="99"/>
                    <a:pt x="605" y="99"/>
                  </a:cubicBezTo>
                  <a:cubicBezTo>
                    <a:pt x="629" y="69"/>
                    <a:pt x="693" y="57"/>
                    <a:pt x="773" y="57"/>
                  </a:cubicBezTo>
                  <a:cubicBezTo>
                    <a:pt x="817" y="57"/>
                    <a:pt x="870" y="63"/>
                    <a:pt x="901" y="69"/>
                  </a:cubicBezTo>
                  <a:lnTo>
                    <a:pt x="912" y="13"/>
                  </a:lnTo>
                  <a:close/>
                  <a:moveTo>
                    <a:pt x="1515" y="4"/>
                  </a:moveTo>
                  <a:cubicBezTo>
                    <a:pt x="1341" y="4"/>
                    <a:pt x="1341" y="4"/>
                    <a:pt x="1341" y="4"/>
                  </a:cubicBezTo>
                  <a:cubicBezTo>
                    <a:pt x="1341" y="251"/>
                    <a:pt x="1341" y="251"/>
                    <a:pt x="1341" y="251"/>
                  </a:cubicBezTo>
                  <a:cubicBezTo>
                    <a:pt x="1442" y="251"/>
                    <a:pt x="1442" y="251"/>
                    <a:pt x="1442" y="251"/>
                  </a:cubicBezTo>
                  <a:cubicBezTo>
                    <a:pt x="1442" y="186"/>
                    <a:pt x="1442" y="186"/>
                    <a:pt x="1442" y="186"/>
                  </a:cubicBezTo>
                  <a:cubicBezTo>
                    <a:pt x="1515" y="186"/>
                    <a:pt x="1515" y="186"/>
                    <a:pt x="1515" y="186"/>
                  </a:cubicBezTo>
                  <a:cubicBezTo>
                    <a:pt x="1632" y="186"/>
                    <a:pt x="1719" y="161"/>
                    <a:pt x="1719" y="95"/>
                  </a:cubicBezTo>
                  <a:cubicBezTo>
                    <a:pt x="1719" y="29"/>
                    <a:pt x="1632" y="4"/>
                    <a:pt x="1515" y="4"/>
                  </a:cubicBezTo>
                  <a:moveTo>
                    <a:pt x="0" y="251"/>
                  </a:moveTo>
                  <a:cubicBezTo>
                    <a:pt x="135" y="251"/>
                    <a:pt x="135" y="251"/>
                    <a:pt x="135" y="251"/>
                  </a:cubicBezTo>
                  <a:cubicBezTo>
                    <a:pt x="314" y="251"/>
                    <a:pt x="450" y="220"/>
                    <a:pt x="450" y="127"/>
                  </a:cubicBezTo>
                  <a:cubicBezTo>
                    <a:pt x="450" y="35"/>
                    <a:pt x="314" y="4"/>
                    <a:pt x="135" y="4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251"/>
                  </a:lnTo>
                  <a:close/>
                </a:path>
              </a:pathLst>
            </a:custGeom>
            <a:solidFill>
              <a:srgbClr val="E6FF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474747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268" name="Google Shape;26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5906" y="122998"/>
            <a:ext cx="2395936" cy="883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0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mbria"/>
              <a:buNone/>
            </a:pPr>
            <a:r>
              <a:rPr lang="en-GB"/>
              <a:t>PROGRAM DATABASE</a:t>
            </a:r>
            <a:endParaRPr/>
          </a:p>
        </p:txBody>
      </p:sp>
      <p:pic>
        <p:nvPicPr>
          <p:cNvPr id="344" name="Google Shape;344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8938" y="374424"/>
            <a:ext cx="6747120" cy="6010366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10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GB"/>
              <a:t>IMPROVEMENTS</a:t>
            </a:r>
            <a:endParaRPr/>
          </a:p>
          <a:p>
            <a:pPr indent="-400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AutoNum type="romanUcPeriod"/>
            </a:pPr>
            <a:r>
              <a:rPr b="1" lang="en-GB"/>
              <a:t>More robust system </a:t>
            </a:r>
            <a:endParaRPr/>
          </a:p>
          <a:p>
            <a:pPr indent="-400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AutoNum type="romanUcPeriod"/>
            </a:pPr>
            <a:r>
              <a:rPr b="1" lang="en-GB"/>
              <a:t>Guaranteed validation of product before delivery to customer </a:t>
            </a:r>
            <a:endParaRPr/>
          </a:p>
          <a:p>
            <a:pPr indent="-400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AutoNum type="romanUcPeriod"/>
            </a:pPr>
            <a:r>
              <a:rPr b="1" lang="en-GB"/>
              <a:t>Mitigation of operator oversight (POKA YOKE).</a:t>
            </a:r>
            <a:endParaRPr/>
          </a:p>
          <a:p>
            <a:pPr indent="-400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AutoNum type="romanUcPeriod"/>
            </a:pPr>
            <a:r>
              <a:rPr b="1" lang="en-GB"/>
              <a:t>Effective storage of dispatch information in database.</a:t>
            </a:r>
            <a:endParaRPr/>
          </a:p>
          <a:p>
            <a:pPr indent="-400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AutoNum type="romanUcPeriod"/>
            </a:pPr>
            <a:r>
              <a:rPr b="1" lang="en-GB"/>
              <a:t>Live counter to track daily and weekly output from station.</a:t>
            </a:r>
            <a:endParaRPr/>
          </a:p>
          <a:p>
            <a:pPr indent="-273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None/>
            </a:pPr>
            <a:r>
              <a:t/>
            </a:r>
            <a:endParaRPr b="1"/>
          </a:p>
          <a:p>
            <a:pPr indent="-273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None/>
            </a:pPr>
            <a:r>
              <a:t/>
            </a:r>
            <a:endParaRPr b="1"/>
          </a:p>
          <a:p>
            <a:pPr indent="-273050" lvl="0" marL="40005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1"/>
          <p:cNvSpPr txBox="1"/>
          <p:nvPr>
            <p:ph type="title"/>
          </p:nvPr>
        </p:nvSpPr>
        <p:spPr>
          <a:xfrm>
            <a:off x="898070" y="0"/>
            <a:ext cx="9675811" cy="925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PCI DEVELOPMENT </a:t>
            </a:r>
            <a:endParaRPr/>
          </a:p>
        </p:txBody>
      </p:sp>
      <p:pic>
        <p:nvPicPr>
          <p:cNvPr id="352" name="Google Shape;35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942" y="741132"/>
            <a:ext cx="6602845" cy="5940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34215" y="0"/>
            <a:ext cx="4957785" cy="6681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2"/>
          <p:cNvSpPr txBox="1"/>
          <p:nvPr>
            <p:ph type="title"/>
          </p:nvPr>
        </p:nvSpPr>
        <p:spPr>
          <a:xfrm>
            <a:off x="1371599" y="54426"/>
            <a:ext cx="9675811" cy="1023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mbria"/>
              <a:buNone/>
            </a:pPr>
            <a:r>
              <a:rPr lang="en-GB"/>
              <a:t>LOST TIME MANAGEMENT – MACHINE CODIFICATION</a:t>
            </a:r>
            <a:endParaRPr/>
          </a:p>
        </p:txBody>
      </p:sp>
      <p:sp>
        <p:nvSpPr>
          <p:cNvPr id="360" name="Google Shape;360;p12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/>
          </a:p>
        </p:txBody>
      </p:sp>
      <p:sp>
        <p:nvSpPr>
          <p:cNvPr id="361" name="Google Shape;361;p12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362" name="Google Shape;3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77678"/>
            <a:ext cx="5894615" cy="578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6532" y="1077678"/>
            <a:ext cx="6275468" cy="578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3"/>
          <p:cNvSpPr txBox="1"/>
          <p:nvPr>
            <p:ph type="title"/>
          </p:nvPr>
        </p:nvSpPr>
        <p:spPr>
          <a:xfrm>
            <a:off x="328610" y="130475"/>
            <a:ext cx="9710058" cy="10578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LTM REPORTS</a:t>
            </a:r>
            <a:endParaRPr/>
          </a:p>
        </p:txBody>
      </p:sp>
      <p:pic>
        <p:nvPicPr>
          <p:cNvPr id="369" name="Google Shape;369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88570"/>
            <a:ext cx="5965371" cy="5769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13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70171" y="1088571"/>
            <a:ext cx="5921829" cy="5769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6321" y="1008517"/>
            <a:ext cx="10047507" cy="5588226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14"/>
          <p:cNvSpPr txBox="1"/>
          <p:nvPr>
            <p:ph type="title"/>
          </p:nvPr>
        </p:nvSpPr>
        <p:spPr>
          <a:xfrm>
            <a:off x="1284513" y="217715"/>
            <a:ext cx="9022667" cy="7908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LTM – PRODUCTION STATUS DISPLAYS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5"/>
          <p:cNvSpPr txBox="1"/>
          <p:nvPr>
            <p:ph type="title"/>
          </p:nvPr>
        </p:nvSpPr>
        <p:spPr>
          <a:xfrm>
            <a:off x="788275" y="164700"/>
            <a:ext cx="9770404" cy="7935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WORK INSTRUCTIONS {912 TP ROTORS}</a:t>
            </a:r>
            <a:endParaRPr/>
          </a:p>
        </p:txBody>
      </p:sp>
      <p:pic>
        <p:nvPicPr>
          <p:cNvPr id="383" name="Google Shape;383;p15"/>
          <p:cNvPicPr preferRelativeResize="0"/>
          <p:nvPr/>
        </p:nvPicPr>
        <p:blipFill rotWithShape="1">
          <a:blip r:embed="rId3">
            <a:alphaModFix/>
          </a:blip>
          <a:srcRect b="0" l="22371" r="22542" t="0"/>
          <a:stretch/>
        </p:blipFill>
        <p:spPr>
          <a:xfrm>
            <a:off x="64975" y="1153385"/>
            <a:ext cx="3954113" cy="5530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15"/>
          <p:cNvPicPr preferRelativeResize="0"/>
          <p:nvPr/>
        </p:nvPicPr>
        <p:blipFill rotWithShape="1">
          <a:blip r:embed="rId4">
            <a:alphaModFix/>
          </a:blip>
          <a:srcRect b="0" l="22758" r="22156" t="0"/>
          <a:stretch/>
        </p:blipFill>
        <p:spPr>
          <a:xfrm>
            <a:off x="4116552" y="1153385"/>
            <a:ext cx="4162097" cy="5530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15"/>
          <p:cNvPicPr preferRelativeResize="0"/>
          <p:nvPr/>
        </p:nvPicPr>
        <p:blipFill rotWithShape="1">
          <a:blip r:embed="rId5">
            <a:alphaModFix/>
          </a:blip>
          <a:srcRect b="0" l="22241" r="22284" t="0"/>
          <a:stretch/>
        </p:blipFill>
        <p:spPr>
          <a:xfrm>
            <a:off x="8376113" y="1153385"/>
            <a:ext cx="3815887" cy="5530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6"/>
          <p:cNvSpPr txBox="1"/>
          <p:nvPr>
            <p:ph type="title"/>
          </p:nvPr>
        </p:nvSpPr>
        <p:spPr>
          <a:xfrm>
            <a:off x="1274760" y="281627"/>
            <a:ext cx="550704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mbria"/>
              <a:buNone/>
            </a:pPr>
            <a:r>
              <a:rPr lang="en-GB"/>
              <a:t>GAUGING IMPROVEMENT </a:t>
            </a:r>
            <a:br>
              <a:rPr lang="en-GB"/>
            </a:br>
            <a:endParaRPr/>
          </a:p>
        </p:txBody>
      </p:sp>
      <p:sp>
        <p:nvSpPr>
          <p:cNvPr id="391" name="Google Shape;391;p16"/>
          <p:cNvSpPr txBox="1"/>
          <p:nvPr>
            <p:ph idx="1" type="body"/>
          </p:nvPr>
        </p:nvSpPr>
        <p:spPr>
          <a:xfrm>
            <a:off x="703676" y="616281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b="1" lang="en-GB"/>
              <a:t>WORK INSTRUCTION </a:t>
            </a:r>
            <a:endParaRPr/>
          </a:p>
        </p:txBody>
      </p:sp>
      <p:pic>
        <p:nvPicPr>
          <p:cNvPr id="392" name="Google Shape;39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9929" y="1386527"/>
            <a:ext cx="3429479" cy="495369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16"/>
          <p:cNvSpPr txBox="1"/>
          <p:nvPr>
            <p:ph idx="3" type="body"/>
          </p:nvPr>
        </p:nvSpPr>
        <p:spPr>
          <a:xfrm>
            <a:off x="4028280" y="620404"/>
            <a:ext cx="366912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b="1" lang="en-GB"/>
              <a:t>NEW GAUGING SETUP</a:t>
            </a:r>
            <a:endParaRPr/>
          </a:p>
        </p:txBody>
      </p:sp>
      <p:sp>
        <p:nvSpPr>
          <p:cNvPr id="394" name="Google Shape;394;p16"/>
          <p:cNvSpPr txBox="1"/>
          <p:nvPr>
            <p:ph idx="5" type="body"/>
          </p:nvPr>
        </p:nvSpPr>
        <p:spPr>
          <a:xfrm>
            <a:off x="7960104" y="610925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b="1" lang="en-GB"/>
              <a:t>OLD GAUGING SETUP</a:t>
            </a:r>
            <a:endParaRPr/>
          </a:p>
        </p:txBody>
      </p:sp>
      <p:sp>
        <p:nvSpPr>
          <p:cNvPr id="395" name="Google Shape;395;p16"/>
          <p:cNvSpPr txBox="1"/>
          <p:nvPr>
            <p:ph idx="6" type="body"/>
          </p:nvPr>
        </p:nvSpPr>
        <p:spPr>
          <a:xfrm>
            <a:off x="8138427" y="4103905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/>
          </a:p>
        </p:txBody>
      </p:sp>
      <p:pic>
        <p:nvPicPr>
          <p:cNvPr id="396" name="Google Shape;39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8426" y="1386527"/>
            <a:ext cx="3965431" cy="2537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16"/>
          <p:cNvPicPr preferRelativeResize="0"/>
          <p:nvPr/>
        </p:nvPicPr>
        <p:blipFill rotWithShape="1">
          <a:blip r:embed="rId5">
            <a:alphaModFix/>
          </a:blip>
          <a:srcRect b="11667" l="2963" r="6654" t="33408"/>
          <a:stretch/>
        </p:blipFill>
        <p:spPr>
          <a:xfrm>
            <a:off x="7960103" y="4014102"/>
            <a:ext cx="3953755" cy="2326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37731" y="1348427"/>
            <a:ext cx="3759678" cy="4953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/>
          <p:nvPr/>
        </p:nvSpPr>
        <p:spPr>
          <a:xfrm>
            <a:off x="425450" y="312449"/>
            <a:ext cx="11050815" cy="71404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GB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Manufacturing Engineering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Greater understanding of manufacturing methods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Knowledge of manufacturing capabilities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Problem Solving using KPI (lean techniques).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Metrology Analysis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Development Support (PCI HONE).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Machine Tools development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GB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Programming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Learned Visual Basic for Applications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CMM/Talyrond programming </a:t>
            </a:r>
            <a:endParaRPr/>
          </a:p>
          <a:p>
            <a:pPr indent="-158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GB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Soft skills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Team work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Communication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Confidence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Project Management</a:t>
            </a:r>
            <a:endParaRPr/>
          </a:p>
          <a:p>
            <a:pPr indent="-158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GB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Commercial Awareness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Better understanding of how an International business operates  {2018 powertrain spin off, 2040 diesel engine policy. }</a:t>
            </a:r>
            <a:endParaRPr/>
          </a:p>
          <a:p>
            <a:pPr indent="-158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05" name="Google Shape;405;p17"/>
          <p:cNvSpPr txBox="1"/>
          <p:nvPr/>
        </p:nvSpPr>
        <p:spPr>
          <a:xfrm>
            <a:off x="4711700" y="81616"/>
            <a:ext cx="9804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LEARNING EXPERIENCE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"/>
          <p:cNvSpPr txBox="1"/>
          <p:nvPr>
            <p:ph type="title"/>
          </p:nvPr>
        </p:nvSpPr>
        <p:spPr>
          <a:xfrm>
            <a:off x="1433513" y="148618"/>
            <a:ext cx="9905998" cy="10959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 u="sng"/>
              <a:t>INTRODUCTION</a:t>
            </a:r>
            <a:endParaRPr/>
          </a:p>
        </p:txBody>
      </p:sp>
      <p:sp>
        <p:nvSpPr>
          <p:cNvPr id="275" name="Google Shape;275;p2"/>
          <p:cNvSpPr txBox="1"/>
          <p:nvPr/>
        </p:nvSpPr>
        <p:spPr>
          <a:xfrm>
            <a:off x="984778" y="1054681"/>
            <a:ext cx="8777287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800" u="sng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Company Overview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Delphi is an Internationally renowned precision automotive engineering company.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Gillingham is part of the Delphi Powertrain Systems and includes both a technical centre and operations site which together mainly design, develop and manufacture Diesel pumps &amp; Variable Cam Phasers.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Role Overview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Ensuring that quality of products meets up to an acceptable standard.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Operational Support Engineers assist manufacturing lines in achieving site Safety, Quality, Volume and Cost metrics.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Enhancing productivity of operations via Lean manufacturing techniques.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Minimising waste and the manufacturing cost of the product.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Root cause investigation of daily quality non-conformances.</a:t>
            </a:r>
            <a:endParaRPr/>
          </a:p>
          <a:p>
            <a:pPr indent="-1714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76" name="Google Shape;27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744346"/>
            <a:ext cx="12192000" cy="2113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/>
          <p:nvPr>
            <p:ph type="title"/>
          </p:nvPr>
        </p:nvSpPr>
        <p:spPr>
          <a:xfrm>
            <a:off x="927100" y="70829"/>
            <a:ext cx="9955211" cy="7673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PROJECT INVOLVEMENT</a:t>
            </a:r>
            <a:endParaRPr/>
          </a:p>
        </p:txBody>
      </p:sp>
      <p:sp>
        <p:nvSpPr>
          <p:cNvPr id="282" name="Google Shape;282;p3"/>
          <p:cNvSpPr txBox="1"/>
          <p:nvPr>
            <p:ph idx="1" type="body"/>
          </p:nvPr>
        </p:nvSpPr>
        <p:spPr>
          <a:xfrm>
            <a:off x="1308100" y="1181099"/>
            <a:ext cx="10668000" cy="5156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Variable Cam Phaser measurement study (Renault) 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 A3 problem solving (911 dept.)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In-house non-conformance measurement study.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Initializing setup for DTVS Hydraulic head correlation and consequent weekly checks.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Pre-delivery inspection station setup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 Reference piece {master} setup head grade.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Lost time management setup on key machines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❖"/>
            </a:pPr>
            <a:r>
              <a:rPr lang="en-GB"/>
              <a:t>Work Instruction development (912 TP Rotors)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None/>
            </a:pPr>
            <a:r>
              <a:t/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None/>
            </a:pPr>
            <a:r>
              <a:t/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None/>
            </a:pPr>
            <a:r>
              <a:t/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"/>
          <p:cNvSpPr txBox="1"/>
          <p:nvPr>
            <p:ph type="title"/>
          </p:nvPr>
        </p:nvSpPr>
        <p:spPr>
          <a:xfrm>
            <a:off x="1155700" y="0"/>
            <a:ext cx="952341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VARIABLE CAM PHASER PROJECT </a:t>
            </a:r>
            <a:endParaRPr/>
          </a:p>
        </p:txBody>
      </p:sp>
      <p:pic>
        <p:nvPicPr>
          <p:cNvPr id="289" name="Google Shape;289;p4"/>
          <p:cNvPicPr preferRelativeResize="0"/>
          <p:nvPr/>
        </p:nvPicPr>
        <p:blipFill rotWithShape="1">
          <a:blip r:embed="rId3">
            <a:alphaModFix/>
          </a:blip>
          <a:srcRect b="8703" l="9722" r="4444" t="2963"/>
          <a:stretch/>
        </p:blipFill>
        <p:spPr>
          <a:xfrm>
            <a:off x="6126340" y="800315"/>
            <a:ext cx="6065660" cy="2923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"/>
          <p:cNvPicPr preferRelativeResize="0"/>
          <p:nvPr/>
        </p:nvPicPr>
        <p:blipFill rotWithShape="1">
          <a:blip r:embed="rId4">
            <a:alphaModFix/>
          </a:blip>
          <a:srcRect b="4259" l="5556" r="-695" t="2963"/>
          <a:stretch/>
        </p:blipFill>
        <p:spPr>
          <a:xfrm>
            <a:off x="203200" y="870527"/>
            <a:ext cx="5620707" cy="2853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3199" y="4133849"/>
            <a:ext cx="5620707" cy="255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26963" y="4133849"/>
            <a:ext cx="5919356" cy="243043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"/>
          <p:cNvSpPr txBox="1"/>
          <p:nvPr/>
        </p:nvSpPr>
        <p:spPr>
          <a:xfrm>
            <a:off x="579260" y="3668978"/>
            <a:ext cx="49706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Stage 1- Data extrapolation &amp; fixturing </a:t>
            </a:r>
            <a:endParaRPr/>
          </a:p>
        </p:txBody>
      </p:sp>
      <p:sp>
        <p:nvSpPr>
          <p:cNvPr id="294" name="Google Shape;294;p4"/>
          <p:cNvSpPr txBox="1"/>
          <p:nvPr/>
        </p:nvSpPr>
        <p:spPr>
          <a:xfrm>
            <a:off x="6126340" y="3668978"/>
            <a:ext cx="561754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Stage 2-   Manual vs Automatic/program alignment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"/>
          <p:cNvSpPr txBox="1"/>
          <p:nvPr>
            <p:ph type="title"/>
          </p:nvPr>
        </p:nvSpPr>
        <p:spPr>
          <a:xfrm>
            <a:off x="1265858" y="183016"/>
            <a:ext cx="9905998" cy="880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GEOMETRIC PARAMETERS  MEASURED</a:t>
            </a:r>
            <a:endParaRPr/>
          </a:p>
        </p:txBody>
      </p:sp>
      <p:pic>
        <p:nvPicPr>
          <p:cNvPr id="300" name="Google Shape;30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3813" y="1027416"/>
            <a:ext cx="1081087" cy="814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3811" y="1921483"/>
            <a:ext cx="1081087" cy="8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93810" y="2892240"/>
            <a:ext cx="1081087" cy="917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80062" y="4977136"/>
            <a:ext cx="1108580" cy="110858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"/>
          <p:cNvSpPr txBox="1"/>
          <p:nvPr/>
        </p:nvSpPr>
        <p:spPr>
          <a:xfrm>
            <a:off x="2594349" y="1027416"/>
            <a:ext cx="7304925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Diameter                         Tolerance : 0.012 mm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True Position                     Tolerance 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Roughness Average           Tolerance :  0.008 mm/ 0.8 µm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Total Runout                      Tolerance:  0.025 mm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Coaxiality                        Tolerance: 0.010 mm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305" name="Google Shape;305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46811" y="1978862"/>
            <a:ext cx="494607" cy="494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65858" y="3897404"/>
            <a:ext cx="1109039" cy="992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"/>
          <p:cNvSpPr txBox="1"/>
          <p:nvPr>
            <p:ph type="title"/>
          </p:nvPr>
        </p:nvSpPr>
        <p:spPr>
          <a:xfrm>
            <a:off x="2794000" y="0"/>
            <a:ext cx="9398000" cy="6414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A3 PROBLEM  SOLVING </a:t>
            </a:r>
            <a:endParaRPr/>
          </a:p>
        </p:txBody>
      </p:sp>
      <p:pic>
        <p:nvPicPr>
          <p:cNvPr id="313" name="Google Shape;31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50" y="878075"/>
            <a:ext cx="9781327" cy="5979924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6"/>
          <p:cNvSpPr txBox="1"/>
          <p:nvPr/>
        </p:nvSpPr>
        <p:spPr>
          <a:xfrm>
            <a:off x="9989004" y="150774"/>
            <a:ext cx="2305049" cy="34470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 </a:t>
            </a:r>
            <a:r>
              <a:rPr lang="en-GB" sz="2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b="1" i="1" lang="en-GB" sz="2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Methodology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None/>
            </a:pPr>
            <a:r>
              <a:t/>
            </a: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AutoNum type="arabicPeriod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Clarify problem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AutoNum type="arabicPeriod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Containment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AutoNum type="arabicPeriod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Breakdown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AutoNum type="arabicPeriod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Analyses of causes &amp; countermeasures.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AutoNum type="arabicPeriod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Standardization 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None/>
            </a:pPr>
            <a:r>
              <a:t/>
            </a:r>
            <a:endParaRPr sz="1800">
              <a:solidFill>
                <a:srgbClr val="FEFEFE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15" name="Google Shape;315;p6"/>
          <p:cNvSpPr txBox="1"/>
          <p:nvPr/>
        </p:nvSpPr>
        <p:spPr>
          <a:xfrm>
            <a:off x="10091057" y="3647714"/>
            <a:ext cx="2100943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  </a:t>
            </a:r>
            <a:r>
              <a:rPr b="1" i="1"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10% Improvement (operator utilization)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 i="1"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b="1" i="1"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Global PT Lean EOS Monthly Communication EMEA + Americas MAY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mbria"/>
              <a:buNone/>
            </a:pPr>
            <a:r>
              <a:t/>
            </a:r>
            <a:endParaRPr sz="1800">
              <a:solidFill>
                <a:srgbClr val="FEFEFE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316" name="Google Shape;316;p6"/>
          <p:cNvCxnSpPr/>
          <p:nvPr/>
        </p:nvCxnSpPr>
        <p:spPr>
          <a:xfrm flipH="1">
            <a:off x="9699171" y="4131129"/>
            <a:ext cx="685800" cy="473529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2258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7"/>
          <p:cNvSpPr txBox="1"/>
          <p:nvPr/>
        </p:nvSpPr>
        <p:spPr>
          <a:xfrm>
            <a:off x="2324101" y="4841408"/>
            <a:ext cx="37555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rgbClr val="0C0C0C"/>
                </a:solidFill>
                <a:latin typeface="Cambria"/>
                <a:ea typeface="Cambria"/>
                <a:cs typeface="Cambria"/>
                <a:sym typeface="Cambria"/>
              </a:rPr>
              <a:t>Manufacturing Engineer {Student}</a:t>
            </a:r>
            <a:endParaRPr/>
          </a:p>
        </p:txBody>
      </p:sp>
      <p:sp>
        <p:nvSpPr>
          <p:cNvPr id="323" name="Google Shape;323;p7"/>
          <p:cNvSpPr txBox="1"/>
          <p:nvPr/>
        </p:nvSpPr>
        <p:spPr>
          <a:xfrm>
            <a:off x="2324101" y="5086289"/>
            <a:ext cx="3624942" cy="37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rgbClr val="0C0C0C"/>
                </a:solidFill>
                <a:latin typeface="Cambria"/>
                <a:ea typeface="Cambria"/>
                <a:cs typeface="Cambria"/>
                <a:sym typeface="Cambria"/>
              </a:rPr>
              <a:t>Lean/IE Engineer</a:t>
            </a:r>
            <a:endParaRPr/>
          </a:p>
        </p:txBody>
      </p:sp>
      <p:sp>
        <p:nvSpPr>
          <p:cNvPr id="324" name="Google Shape;324;p7"/>
          <p:cNvSpPr txBox="1"/>
          <p:nvPr/>
        </p:nvSpPr>
        <p:spPr>
          <a:xfrm>
            <a:off x="2454729" y="4590303"/>
            <a:ext cx="37555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rgbClr val="0C0C0C"/>
                </a:solidFill>
                <a:latin typeface="Cambria"/>
                <a:ea typeface="Cambria"/>
                <a:cs typeface="Cambria"/>
                <a:sym typeface="Cambria"/>
              </a:rPr>
              <a:t>Team Leader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46330"/>
            <a:ext cx="5856306" cy="621166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8"/>
          <p:cNvSpPr txBox="1"/>
          <p:nvPr/>
        </p:nvSpPr>
        <p:spPr>
          <a:xfrm>
            <a:off x="819807" y="0"/>
            <a:ext cx="1106739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DELPHI INDIA CORELATION EXERCISE </a:t>
            </a:r>
            <a:endParaRPr/>
          </a:p>
        </p:txBody>
      </p:sp>
      <p:pic>
        <p:nvPicPr>
          <p:cNvPr id="331" name="Google Shape;33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4002" y="646331"/>
            <a:ext cx="6217998" cy="6211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9"/>
          <p:cNvSpPr txBox="1"/>
          <p:nvPr>
            <p:ph type="title"/>
          </p:nvPr>
        </p:nvSpPr>
        <p:spPr>
          <a:xfrm>
            <a:off x="406627" y="0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ria"/>
              <a:buNone/>
            </a:pPr>
            <a:r>
              <a:rPr lang="en-GB"/>
              <a:t>PRE-DELIVERY INSPECTION {VBA} </a:t>
            </a:r>
            <a:endParaRPr/>
          </a:p>
        </p:txBody>
      </p:sp>
      <p:pic>
        <p:nvPicPr>
          <p:cNvPr id="337" name="Google Shape;337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962" y="1478570"/>
            <a:ext cx="6019038" cy="5052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9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3399" y="1478569"/>
            <a:ext cx="5862915" cy="5052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2017-07-04T12:30:20Z</dcterms:created>
  <dc:creator>Enyi, David</dc:creator>
</cp:coreProperties>
</file>